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</p:sldMasterIdLst>
  <p:sldIdLst>
    <p:sldId id="258" r:id="rId2"/>
    <p:sldId id="273" r:id="rId3"/>
    <p:sldId id="266" r:id="rId4"/>
    <p:sldId id="275" r:id="rId5"/>
    <p:sldId id="268" r:id="rId6"/>
    <p:sldId id="270" r:id="rId7"/>
    <p:sldId id="271" r:id="rId8"/>
    <p:sldId id="272" r:id="rId9"/>
    <p:sldId id="269" r:id="rId10"/>
    <p:sldId id="278" r:id="rId11"/>
    <p:sldId id="280" r:id="rId12"/>
    <p:sldId id="277" r:id="rId13"/>
    <p:sldId id="279" r:id="rId14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DB3F3-30BC-43D7-ABED-391360B7FE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A21F77A-E018-41D7-9721-2CB276B82B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A7EA32-29EC-439F-80FE-B9B3E9E72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DCD24F8-FEAA-4A53-8104-D1E7A86A1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7BE1DB-2ECE-495C-9C1A-95CB6A805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6394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16712C-306D-4CDC-9580-83503172E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224ABF-8AB7-4187-BC1E-4326D6E0E8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154E2A-EA05-4594-8293-24D0A4D94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9814398-A559-4334-ABA5-4ED2DA92C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4F9418-FF44-4C69-841F-D007E018E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7226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A2D3256-B1EB-4C48-BA81-E0D88D68EF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01B8A-9DAD-4838-8165-D12534289E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2AFB02C-DDB4-4039-B46A-4341FFE2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ABCD65-4ECC-42EE-B954-731C5EA11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09BF26-87DF-47E5-BD33-5022E9751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5441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F3BBA-5E2D-4637-A0CB-9AB928487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6CA0CE-E27F-46D8-9884-DCC29C3AB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038F71-E419-4B8F-8B54-5853F4F2A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052978-5DEA-4E1B-8DB2-B11BD83DE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0F3DEF-065A-4518-9C5D-ECF534E94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31742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428321-3FE5-41A4-9FC3-0D4E3D382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A5A9CA0-A139-4DC2-B35F-FBEE99147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E72F8B-B30C-4929-8C7C-29BA9CDDC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8E89A5-92A3-4090-845A-E37A92FFC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062FEC2-F57D-49BC-AC0E-D35AB7B88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696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C7454A-0C90-4607-B9FD-8313BA72C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B9F31B-45E5-4214-B40F-2CBB403E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EE4E10-BB1C-462D-B109-178FA269B0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813100-550B-4B2C-A7A0-C0EF3B7ED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2F901E3-2ED4-4569-BBBC-A0CE3E94E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578264-0CAA-4B61-B3AA-5AF2F9F76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54690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968D12-086F-4E4A-87C5-00BEC75B7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3BD97A-0FC8-4CE5-8BC2-67BEFFFF5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D7117E-03EF-43B5-BECB-FFE532ABFF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E80EF5D-B50B-43A0-89EC-4EDA5CDD33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F6C4406-A07F-4970-8DF3-AEF83146D9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E55610B-F2F3-4630-8248-148992601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A7764D4-9961-470B-9BFE-BF34AD12F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280A777-6105-4927-BABC-6A54620DA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871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2D2E5-AEA6-4C9F-B9E7-7114BA0F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9C68A35-6294-468D-B199-D05DC1B86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2A9713F-7386-4F9E-A7F7-CFA15E166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76C6BE-B8E1-4C64-B993-66E3A6CA8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6437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08C9652-DBED-467D-BD4D-089B23F43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71F52EF-26E1-4796-93AC-7D1074C02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64A51F-6BD3-4CE3-9C4E-0109DF95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44353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414C09-A15C-4958-95C7-DAB53EA929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85A71D-AAB7-4380-8487-230F83E5B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899916-2588-4A19-BFE4-7E09F0AD7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14383A-BADA-4112-9B43-ED3DF901E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83BD97-FC18-4BD1-B234-7E0C599A7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CA44193-E42C-4960-A584-C864CC410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71284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CB889-0947-42CF-84B1-502B517DB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7A219D7-F27B-4683-B4EC-58F780384B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B6144EE-F637-4E57-B7C4-427AA1F9D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A06B8EF-C654-4EC3-8F0C-D5A523742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705C8-77CE-4F15-9DA6-7CAD97AA2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7EF75F-7FD7-4E96-AC2A-657E00079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571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52676-7FA6-4813-BAA0-4849CE8E6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4876E3-35B5-4F8B-B743-BD49F3ECF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CFAB0E-D78A-4F03-A386-2324AB4969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fld id="{5EE23177-4505-47A5-B390-7CDE6EC482FC}" type="datetime1">
              <a:rPr lang="ru-RU" sz="1100" b="0" strike="noStrike" spc="-1" smtClean="0">
                <a:solidFill>
                  <a:srgbClr val="595959"/>
                </a:solidFill>
                <a:latin typeface="Calibri"/>
              </a:rPr>
              <a:t>03.02.2025</a:t>
            </a:fld>
            <a:endParaRPr lang="ru-RU" sz="1100" b="0" strike="noStrike" spc="-1">
              <a:latin typeface="Times New Roman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EB9B7A-E705-41D9-A22C-DA69B719A7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sz="2400" b="0" strike="noStrike" spc="-1">
              <a:latin typeface="Times New Roman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4E38A5-C708-4E73-B52F-29FB3ADB1A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3D6B5997-7752-496E-983B-DD361A5DFB30}" type="slidenum">
              <a:rPr lang="ru-RU" sz="1100" b="0" strike="noStrike" spc="-1" smtClean="0">
                <a:solidFill>
                  <a:srgbClr val="8B8B8B"/>
                </a:solidFill>
                <a:latin typeface="Calibri"/>
              </a:rPr>
              <a:t>‹#›</a:t>
            </a:fld>
            <a:endParaRPr lang="ru-RU" sz="11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664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du.tatar.ru/alkeevo/roo/page5587586.htm" TargetMode="Externa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1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489928"/>
              </p:ext>
            </p:extLst>
          </p:nvPr>
        </p:nvGraphicFramePr>
        <p:xfrm>
          <a:off x="1249680" y="396361"/>
          <a:ext cx="9702800" cy="16762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5958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1080395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F08A98A2-A399-4C65-9037-96CC545D4876}"/>
              </a:ext>
            </a:extLst>
          </p:cNvPr>
          <p:cNvSpPr txBox="1"/>
          <p:nvPr/>
        </p:nvSpPr>
        <p:spPr>
          <a:xfrm>
            <a:off x="2724345" y="5526583"/>
            <a:ext cx="64172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методистов                                                                              МКУ «Управление образования» Алькеевского МР РТ</a:t>
            </a:r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80A1C5-FE07-4DAD-8852-96E2A7F58A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064" y="2354044"/>
            <a:ext cx="4594369" cy="34516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10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/>
        </p:nvGraphicFramePr>
        <p:xfrm>
          <a:off x="1249680" y="396361"/>
          <a:ext cx="9702800" cy="16762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5958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1080395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CFE082C-3D56-4823-9C9B-350666EFF902}"/>
              </a:ext>
            </a:extLst>
          </p:cNvPr>
          <p:cNvSpPr txBox="1"/>
          <p:nvPr/>
        </p:nvSpPr>
        <p:spPr>
          <a:xfrm>
            <a:off x="1338606" y="3718075"/>
            <a:ext cx="9598634" cy="2835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80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Брейнсторминг</a:t>
            </a: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(или мозговой штурм) – это метод группового решения проблем или генерации новых идей.                                      Основная цель </a:t>
            </a:r>
            <a:r>
              <a:rPr lang="ru-RU" sz="280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брейнсторма</a:t>
            </a: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заключается в том, чтобы стимулировать креативность участников и собрать максимальное количество предложений за короткий промежуток времени.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AC6EB4-855D-40CC-9FB4-75D29F024C1A}"/>
              </a:ext>
            </a:extLst>
          </p:cNvPr>
          <p:cNvSpPr/>
          <p:nvPr/>
        </p:nvSpPr>
        <p:spPr>
          <a:xfrm>
            <a:off x="1254760" y="2145716"/>
            <a:ext cx="9682480" cy="10058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Брейнсторминг</a:t>
            </a:r>
            <a:r>
              <a:rPr lang="ru-RU" sz="28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(или мозговой штурм)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438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11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/>
        </p:nvGraphicFramePr>
        <p:xfrm>
          <a:off x="1249680" y="396361"/>
          <a:ext cx="9702800" cy="16762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5958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1080395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CFE082C-3D56-4823-9C9B-350666EFF902}"/>
              </a:ext>
            </a:extLst>
          </p:cNvPr>
          <p:cNvSpPr txBox="1"/>
          <p:nvPr/>
        </p:nvSpPr>
        <p:spPr>
          <a:xfrm>
            <a:off x="1338606" y="3718075"/>
            <a:ext cx="9598634" cy="2835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280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Брейнсторминг</a:t>
            </a: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(или мозговой штурм) – это метод группового решения проблем или генерации новых идей.                                      Основная цель </a:t>
            </a:r>
            <a:r>
              <a:rPr lang="ru-RU" sz="280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брейнсторма</a:t>
            </a: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заключается в том, чтобы стимулировать креативность участников и собрать максимальное количество предложений за короткий промежуток времени.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AC6EB4-855D-40CC-9FB4-75D29F024C1A}"/>
              </a:ext>
            </a:extLst>
          </p:cNvPr>
          <p:cNvSpPr/>
          <p:nvPr/>
        </p:nvSpPr>
        <p:spPr>
          <a:xfrm>
            <a:off x="1254760" y="2145716"/>
            <a:ext cx="9682480" cy="10058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Брейнсторминг</a:t>
            </a:r>
            <a:r>
              <a:rPr lang="ru-RU" sz="2800" b="1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(или мозговой штурм)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206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12</a:t>
            </a:fld>
            <a:endParaRPr lang="ru-RU" sz="2000" b="0" strike="noStrike" spc="-1">
              <a:latin typeface="Times New Roman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9E78885-D25E-4164-AFCB-49607A96B429}"/>
              </a:ext>
            </a:extLst>
          </p:cNvPr>
          <p:cNvGraphicFramePr>
            <a:graphicFrameLocks noGrp="1"/>
          </p:cNvGraphicFramePr>
          <p:nvPr/>
        </p:nvGraphicFramePr>
        <p:xfrm>
          <a:off x="1" y="865762"/>
          <a:ext cx="12091481" cy="59574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89447">
                  <a:extLst>
                    <a:ext uri="{9D8B030D-6E8A-4147-A177-3AD203B41FA5}">
                      <a16:colId xmlns:a16="http://schemas.microsoft.com/office/drawing/2014/main" val="1159112474"/>
                    </a:ext>
                  </a:extLst>
                </a:gridCol>
                <a:gridCol w="5600467">
                  <a:extLst>
                    <a:ext uri="{9D8B030D-6E8A-4147-A177-3AD203B41FA5}">
                      <a16:colId xmlns:a16="http://schemas.microsoft.com/office/drawing/2014/main" val="377958851"/>
                    </a:ext>
                  </a:extLst>
                </a:gridCol>
                <a:gridCol w="2801567">
                  <a:extLst>
                    <a:ext uri="{9D8B030D-6E8A-4147-A177-3AD203B41FA5}">
                      <a16:colId xmlns:a16="http://schemas.microsoft.com/office/drawing/2014/main" val="1610507875"/>
                    </a:ext>
                  </a:extLst>
                </a:gridCol>
              </a:tblGrid>
              <a:tr h="6100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 изменений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учителя на традиционном уроке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учителя на современном уроке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2215382811"/>
                  </a:ext>
                </a:extLst>
              </a:tr>
              <a:tr h="600299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уроку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 пользуется жестко структурированным конспектом 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1623283899"/>
                  </a:ext>
                </a:extLst>
              </a:tr>
              <a:tr h="5503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 подготовке к уроку учитель использует учебник и методические рекомендации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4059789752"/>
                  </a:ext>
                </a:extLst>
              </a:tr>
              <a:tr h="32396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Главная цель, проблема 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Успеть выполнить все, что запланировано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1178231726"/>
                  </a:ext>
                </a:extLst>
              </a:tr>
              <a:tr h="5807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Формулирование заданий для обучающихся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Формулировки: решите, спишите, сравните, найдите, выпишите, выполните и т. д.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201523102"/>
                  </a:ext>
                </a:extLst>
              </a:tr>
              <a:tr h="2923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Преимущественно фронтальная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159080494"/>
                  </a:ext>
                </a:extLst>
              </a:tr>
              <a:tr h="61269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часть урока этапы урока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Объяснение и закрепление учебного материала. Большое количество времени занимает речь учителя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  <a:highlight>
                            <a:srgbClr val="FFFF00"/>
                          </a:highlight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3507525039"/>
                  </a:ext>
                </a:extLst>
              </a:tr>
              <a:tr h="5444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Взаимодействие с  обучающимися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Одностороннее, авторитарное, только со стороны учителя. Пассивное со стороны учащихся.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2361351741"/>
                  </a:ext>
                </a:extLst>
              </a:tr>
              <a:tr h="37937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среда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Создается учителем. Выставки работ обучающихся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239037062"/>
                  </a:ext>
                </a:extLst>
              </a:tr>
              <a:tr h="287648"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Результаты обучения. Оценочные процедуры. Рефлексия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Предметные результаты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1574725994"/>
                  </a:ext>
                </a:extLst>
              </a:tr>
              <a:tr h="28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портфолио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2925281335"/>
                  </a:ext>
                </a:extLst>
              </a:tr>
              <a:tr h="287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Основная оценка – оценка учителя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3441498608"/>
                  </a:ext>
                </a:extLst>
              </a:tr>
              <a:tr h="6002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Важны положительные оценки учеников по итогам контрольных работ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352" marR="56352" marT="0" marB="0"/>
                </a:tc>
                <a:extLst>
                  <a:ext uri="{0D108BD9-81ED-4DB2-BD59-A6C34878D82A}">
                    <a16:rowId xmlns:a16="http://schemas.microsoft.com/office/drawing/2014/main" val="4280719522"/>
                  </a:ext>
                </a:extLst>
              </a:tr>
            </a:tbl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381EB0D-3515-4C0C-BA6D-8D5D6E8D1CA3}"/>
              </a:ext>
            </a:extLst>
          </p:cNvPr>
          <p:cNvSpPr/>
          <p:nvPr/>
        </p:nvSpPr>
        <p:spPr>
          <a:xfrm>
            <a:off x="1300898" y="52840"/>
            <a:ext cx="9381817" cy="71564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1600" b="1" kern="1200" dirty="0">
                <a:solidFill>
                  <a:schemeClr val="dk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Чек-лист  « Характеристика изменений деятельности педагога                                                                         в проектировании современного урока»</a:t>
            </a:r>
            <a:endParaRPr lang="ru-RU" sz="1600" kern="1200" dirty="0">
              <a:solidFill>
                <a:schemeClr val="dk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948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13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985F4CF-130A-4585-A8E9-CAF03054F8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24616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2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296692"/>
              </p:ext>
            </p:extLst>
          </p:nvPr>
        </p:nvGraphicFramePr>
        <p:xfrm>
          <a:off x="1249680" y="396361"/>
          <a:ext cx="9702800" cy="16762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5958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1080395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6DEAB4-04E5-4F72-B2F2-68AE3C380A2F}"/>
              </a:ext>
            </a:extLst>
          </p:cNvPr>
          <p:cNvSpPr/>
          <p:nvPr/>
        </p:nvSpPr>
        <p:spPr>
          <a:xfrm>
            <a:off x="1254760" y="2145716"/>
            <a:ext cx="9682480" cy="10058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Пич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-сессия (питч-сессия)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2973D1-5E98-4321-92B7-500675F37BCD}"/>
              </a:ext>
            </a:extLst>
          </p:cNvPr>
          <p:cNvSpPr txBox="1"/>
          <p:nvPr/>
        </p:nvSpPr>
        <p:spPr>
          <a:xfrm>
            <a:off x="1249680" y="3411956"/>
            <a:ext cx="9601200" cy="23663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Пич</a:t>
            </a:r>
            <a:r>
              <a:rPr lang="ru-RU" sz="2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-сессия (или питч-сессия) — это формат мероприятия, на котором участники представляют свои идеи, проекты или продукты аудитории в сжатой форме. Обычно каждая презентация длится несколько минут, после чего слушатели задают вопросы или дают обратную связь</a:t>
            </a:r>
            <a:r>
              <a:rPr lang="ru-RU" sz="1800" dirty="0">
                <a:solidFill>
                  <a:srgbClr val="2C2D2E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407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3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638048"/>
              </p:ext>
            </p:extLst>
          </p:nvPr>
        </p:nvGraphicFramePr>
        <p:xfrm>
          <a:off x="1249680" y="396361"/>
          <a:ext cx="9702800" cy="134855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458013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830422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3225DE6E-02B8-4940-A3B9-440D96AB1ADA}"/>
              </a:ext>
            </a:extLst>
          </p:cNvPr>
          <p:cNvGrpSpPr/>
          <p:nvPr/>
        </p:nvGrpSpPr>
        <p:grpSpPr>
          <a:xfrm>
            <a:off x="1036320" y="2020077"/>
            <a:ext cx="3952240" cy="1769601"/>
            <a:chOff x="0" y="757651"/>
            <a:chExt cx="3024336" cy="3090326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574B3FF3-5588-410A-941D-4E790A09CAD3}"/>
                </a:ext>
              </a:extLst>
            </p:cNvPr>
            <p:cNvSpPr/>
            <p:nvPr/>
          </p:nvSpPr>
          <p:spPr>
            <a:xfrm>
              <a:off x="0" y="757651"/>
              <a:ext cx="3024336" cy="309032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Прямоугольник: скругленные углы 4">
              <a:extLst>
                <a:ext uri="{FF2B5EF4-FFF2-40B4-BE49-F238E27FC236}">
                  <a16:creationId xmlns:a16="http://schemas.microsoft.com/office/drawing/2014/main" id="{D2D9B49C-F1BF-4644-8496-DC5423FEBE47}"/>
                </a:ext>
              </a:extLst>
            </p:cNvPr>
            <p:cNvSpPr txBox="1"/>
            <p:nvPr/>
          </p:nvSpPr>
          <p:spPr>
            <a:xfrm>
              <a:off x="147636" y="905286"/>
              <a:ext cx="2729064" cy="27950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6500" kern="1200" dirty="0"/>
                <a:t>цель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27AA88DE-141C-443F-91E0-964ED269DE67}"/>
              </a:ext>
            </a:extLst>
          </p:cNvPr>
          <p:cNvGrpSpPr/>
          <p:nvPr/>
        </p:nvGrpSpPr>
        <p:grpSpPr>
          <a:xfrm>
            <a:off x="5537200" y="1852435"/>
            <a:ext cx="5618480" cy="2150605"/>
            <a:chOff x="3132019" y="1351192"/>
            <a:chExt cx="4536504" cy="4629488"/>
          </a:xfrm>
        </p:grpSpPr>
        <p:sp>
          <p:nvSpPr>
            <p:cNvPr id="12" name="Стрелка: вправо 11">
              <a:extLst>
                <a:ext uri="{FF2B5EF4-FFF2-40B4-BE49-F238E27FC236}">
                  <a16:creationId xmlns:a16="http://schemas.microsoft.com/office/drawing/2014/main" id="{3F0A33A2-06F0-4733-9A5D-4C9D9383B909}"/>
                </a:ext>
              </a:extLst>
            </p:cNvPr>
            <p:cNvSpPr/>
            <p:nvPr/>
          </p:nvSpPr>
          <p:spPr>
            <a:xfrm>
              <a:off x="3132019" y="1351192"/>
              <a:ext cx="4536504" cy="4629488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Стрелка: вправо 4">
              <a:extLst>
                <a:ext uri="{FF2B5EF4-FFF2-40B4-BE49-F238E27FC236}">
                  <a16:creationId xmlns:a16="http://schemas.microsoft.com/office/drawing/2014/main" id="{2054F25E-8917-48BA-86FA-61596F5A924B}"/>
                </a:ext>
              </a:extLst>
            </p:cNvPr>
            <p:cNvSpPr txBox="1"/>
            <p:nvPr/>
          </p:nvSpPr>
          <p:spPr>
            <a:xfrm>
              <a:off x="3326513" y="2103663"/>
              <a:ext cx="3456242" cy="35083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t" anchorCtr="0">
              <a:noAutofit/>
            </a:bodyPr>
            <a:lstStyle/>
            <a:p>
              <a:pPr marL="171450" lvl="1" indent="-171450" algn="l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ru-RU" kern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Обновление методической работы для повышения уровня методической грамотности педагогов, организующих современный, мотивированный, деятельностный урок, формирующий личность ученика</a:t>
              </a:r>
              <a:endParaRPr lang="ru-RU" kern="1200" dirty="0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823CCD76-74EF-4233-8B7E-19A6D4CEABFC}"/>
              </a:ext>
            </a:extLst>
          </p:cNvPr>
          <p:cNvGrpSpPr/>
          <p:nvPr/>
        </p:nvGrpSpPr>
        <p:grpSpPr>
          <a:xfrm>
            <a:off x="917405" y="4417837"/>
            <a:ext cx="3952240" cy="2149623"/>
            <a:chOff x="0" y="757651"/>
            <a:chExt cx="3024336" cy="3753974"/>
          </a:xfrm>
        </p:grpSpPr>
        <p:sp>
          <p:nvSpPr>
            <p:cNvPr id="16" name="Прямоугольник: скругленные углы 15">
              <a:extLst>
                <a:ext uri="{FF2B5EF4-FFF2-40B4-BE49-F238E27FC236}">
                  <a16:creationId xmlns:a16="http://schemas.microsoft.com/office/drawing/2014/main" id="{F84D031B-E737-495E-886F-2CBE68C5314B}"/>
                </a:ext>
              </a:extLst>
            </p:cNvPr>
            <p:cNvSpPr/>
            <p:nvPr/>
          </p:nvSpPr>
          <p:spPr>
            <a:xfrm>
              <a:off x="0" y="757651"/>
              <a:ext cx="3024336" cy="309032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Прямоугольник: скругленные углы 4">
              <a:extLst>
                <a:ext uri="{FF2B5EF4-FFF2-40B4-BE49-F238E27FC236}">
                  <a16:creationId xmlns:a16="http://schemas.microsoft.com/office/drawing/2014/main" id="{C7848C9C-A09A-44CC-8133-500F23D20B4A}"/>
                </a:ext>
              </a:extLst>
            </p:cNvPr>
            <p:cNvSpPr txBox="1"/>
            <p:nvPr/>
          </p:nvSpPr>
          <p:spPr>
            <a:xfrm>
              <a:off x="238632" y="1716572"/>
              <a:ext cx="2729064" cy="27950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7650" tIns="123825" rIns="247650" bIns="123825" numCol="1" spcCol="1270" anchor="ctr" anchorCtr="0">
              <a:noAutofit/>
            </a:bodyPr>
            <a:lstStyle/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6500" kern="1200" dirty="0"/>
                <a:t>Задачи</a:t>
              </a:r>
            </a:p>
            <a:p>
              <a:pPr marL="0" lvl="0" indent="0" algn="ctr" defTabSz="2889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ru-RU" sz="6500" kern="1200" dirty="0"/>
            </a:p>
          </p:txBody>
        </p:sp>
      </p:grp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3335DFF8-DAAE-477C-9D2B-5FE4304D1F0B}"/>
              </a:ext>
            </a:extLst>
          </p:cNvPr>
          <p:cNvSpPr/>
          <p:nvPr/>
        </p:nvSpPr>
        <p:spPr>
          <a:xfrm>
            <a:off x="5571241" y="3991058"/>
            <a:ext cx="5789279" cy="2730142"/>
          </a:xfrm>
          <a:prstGeom prst="rightArrow">
            <a:avLst>
              <a:gd name="adj1" fmla="val 86740"/>
              <a:gd name="adj2" fmla="val 50000"/>
            </a:avLst>
          </a:pr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ru-RU" sz="175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анализ педагогических дефицитов в     </a:t>
            </a:r>
          </a:p>
          <a:p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 планировании урока;</a:t>
            </a:r>
            <a:b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организация обучения педагогов на лучших  </a:t>
            </a:r>
          </a:p>
          <a:p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педагогических площадках;</a:t>
            </a:r>
            <a:b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диссеминация опыта педагогов  </a:t>
            </a:r>
          </a:p>
          <a:p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наставников в проектировании   </a:t>
            </a:r>
          </a:p>
          <a:p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современного урока</a:t>
            </a:r>
            <a:b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пополнение банка лучших педагогических    </a:t>
            </a:r>
          </a:p>
          <a:p>
            <a:r>
              <a:rPr lang="ru-RU" sz="16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ru-RU" sz="16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идей и находок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47811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4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032012"/>
              </p:ext>
            </p:extLst>
          </p:nvPr>
        </p:nvGraphicFramePr>
        <p:xfrm>
          <a:off x="1249680" y="396361"/>
          <a:ext cx="9702800" cy="16762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5958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1080395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E6DEAB4-04E5-4F72-B2F2-68AE3C380A2F}"/>
              </a:ext>
            </a:extLst>
          </p:cNvPr>
          <p:cNvSpPr/>
          <p:nvPr/>
        </p:nvSpPr>
        <p:spPr>
          <a:xfrm>
            <a:off x="1270000" y="2072640"/>
            <a:ext cx="9682480" cy="10058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/>
              </a:solidFill>
            </a:endParaRPr>
          </a:p>
          <a:p>
            <a:pPr algn="ctr"/>
            <a:r>
              <a:rPr lang="ru-RU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Этапы реализации проекта:</a:t>
            </a:r>
            <a:endParaRPr lang="ru-RU" sz="3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2973D1-5E98-4321-92B7-500675F37BCD}"/>
              </a:ext>
            </a:extLst>
          </p:cNvPr>
          <p:cNvSpPr txBox="1"/>
          <p:nvPr/>
        </p:nvSpPr>
        <p:spPr>
          <a:xfrm>
            <a:off x="2529840" y="3411956"/>
            <a:ext cx="7396480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306570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Организационный этап</a:t>
            </a: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август 2024 г.- декабрь 2024 г.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06570" algn="l"/>
              </a:tabLst>
            </a:pPr>
            <a:endParaRPr lang="ru-RU" sz="24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06570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Практический этап – январь 2025 г. – декабрь 2026 г.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06570" algn="l"/>
              </a:tabLst>
            </a:pP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306570" algn="l"/>
              </a:tabLs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Аналитический этап  – январь 2027 г. – август 2027 г.</a:t>
            </a:r>
            <a:endParaRPr lang="ru-RU" sz="24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303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5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2FE69AC-AF11-4288-A226-9765FF71E722}"/>
              </a:ext>
            </a:extLst>
          </p:cNvPr>
          <p:cNvSpPr/>
          <p:nvPr/>
        </p:nvSpPr>
        <p:spPr>
          <a:xfrm>
            <a:off x="1229360" y="396359"/>
            <a:ext cx="10210800" cy="1036515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словия, используемые при проектировании современного урока:</a:t>
            </a:r>
          </a:p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(из Методического Пособия ИРО)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1E03B98-E440-4BD1-AD77-4FABC2CEE5A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Цели учебной  деятельности на уроке принимаются  и</a:t>
            </a:r>
            <a:r>
              <a:rPr lang="ru-RU" sz="1800" spc="7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формулируются обучающимися. 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Используются разнообразные формы, методы и приемы обучения, повышающие степень активности обучающихся в</a:t>
            </a:r>
            <a:r>
              <a:rPr lang="ru-RU" sz="1800" spc="7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учебном процессе.                                                                                                      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Активно применяется технология диалогического общения, в</a:t>
            </a:r>
            <a:r>
              <a:rPr lang="ru-RU" sz="1800" spc="6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рамках которой обучающиеся учатся ставить и</a:t>
            </a:r>
            <a:r>
              <a:rPr lang="ru-RU" sz="1800" spc="37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адресовать</a:t>
            </a:r>
            <a:r>
              <a:rPr lang="ru-RU" sz="1800" spc="20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вопросы.                                                                     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Специально планируются коммуникативные задачи урока.                                                                                         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уроке создана атмосфера сотрудничества, со-творчества,  психологического комфорта.                                                                                                  </a:t>
            </a:r>
            <a:endParaRPr lang="ru-RU" sz="1800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7982E356-5B57-426D-BFE2-72A10D252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96428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Эффективно используются проблемная формы обучения.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Определены задачи и четкие критерии самоконтроля‚</a:t>
            </a:r>
            <a:r>
              <a:rPr lang="ru-RU" sz="18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самооценки.                                                                                      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Происходит осмысление учебного материала всеми обучающимися.                                                               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Оцениваются</a:t>
            </a:r>
            <a:r>
              <a:rPr lang="ru-RU" sz="1800" spc="18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</a:t>
            </a:r>
            <a:r>
              <a:rPr lang="ru-RU" sz="1800" spc="2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поощряются</a:t>
            </a:r>
            <a:r>
              <a:rPr lang="ru-RU" sz="1800" spc="17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реальные,</a:t>
            </a:r>
            <a:r>
              <a:rPr lang="ru-RU" sz="1800" spc="128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даже</a:t>
            </a:r>
            <a:r>
              <a:rPr lang="ru-RU" sz="1800" spc="5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минимальные</a:t>
            </a:r>
            <a:r>
              <a:rPr lang="ru-RU" sz="1800" spc="9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успехи</a:t>
            </a:r>
            <a:r>
              <a:rPr lang="ru-RU" sz="1800" spc="11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каждого</a:t>
            </a:r>
            <a:r>
              <a:rPr lang="ru-RU" sz="1800" spc="10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обучающегося.                                                                                 </a:t>
            </a:r>
          </a:p>
          <a:p>
            <a:pPr>
              <a:lnSpc>
                <a:spcPct val="110000"/>
              </a:lnSpc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Принимается и поощряется выражаемая учеником собственная позиция, осуществляется обучение корректным формам ее выражения.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795234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6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8A2B0BD-A5E5-4924-91E9-2AF6794FD948}"/>
              </a:ext>
            </a:extLst>
          </p:cNvPr>
          <p:cNvSpPr/>
          <p:nvPr/>
        </p:nvSpPr>
        <p:spPr>
          <a:xfrm>
            <a:off x="1753386" y="616967"/>
            <a:ext cx="8974317" cy="120865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Исходя из профессиональных дефицитов наших педагогов, дополнили следующие требования к современному уроку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3192DC-AE99-437A-BFF7-7F1ABA7B80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5423" y="2073897"/>
            <a:ext cx="9798377" cy="410306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функциональной грамотности.                        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верифицированных  цифровых образовательных продуктов.                                                                                                              </a:t>
            </a:r>
            <a:endParaRPr lang="ru-RU" sz="2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Целеполагание на всех этапах урока.  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Критериальное и формирующее оценивание обучающихся.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Контроль времени  на всех этапах урока.  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Соответствие используемой педагогической технологии методической теме над которой работает учитель.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Обратная связь на всех этапах урока.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Принятие педагогических решений  и импровизация учителя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8203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7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5FEF935-D81F-4498-A3A6-3F0E1F83F1E6}"/>
              </a:ext>
            </a:extLst>
          </p:cNvPr>
          <p:cNvSpPr/>
          <p:nvPr/>
        </p:nvSpPr>
        <p:spPr>
          <a:xfrm>
            <a:off x="1254760" y="294150"/>
            <a:ext cx="9682480" cy="10063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«И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 страниц нашего проекта «Современный урок»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0C386B-84DE-43E9-8FD1-74209ABD702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4043" y="1430757"/>
            <a:ext cx="2742840" cy="433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350149D-A100-40CB-A0CB-F080CD42782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778" y="1660963"/>
            <a:ext cx="2742840" cy="433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5B2C37D-0605-4711-8A36-7E35D59DF03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682" y="2202417"/>
            <a:ext cx="2834640" cy="433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7467EA7-066A-4DEF-A7D3-7F19644962D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004" y="2521557"/>
            <a:ext cx="2597782" cy="433644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7DA65ED8-F8F1-4DEA-9ADC-522364BD5AC8}"/>
              </a:ext>
            </a:extLst>
          </p:cNvPr>
          <p:cNvSpPr/>
          <p:nvPr/>
        </p:nvSpPr>
        <p:spPr>
          <a:xfrm>
            <a:off x="1254760" y="303235"/>
            <a:ext cx="9682480" cy="100633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«И</a:t>
            </a:r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з страниц нашего проекта «Современный урок»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400" b="0" i="0" u="none" strike="noStrike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https://edu.tatar.ru/alkeevo/roo/page5587586.htm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30879A-E8DD-456B-B082-59E4AEC868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328" y="1849311"/>
            <a:ext cx="4986779" cy="4327652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памятка «Как подготовить современный урок?»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проектирования урока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 уроков с разными методическими приемами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Входной анализ урока, аспектный анализ урока, самоанализ урока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Самооценка метапредметных компетенций учителя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ИОМ педагога по развитию профессиональной компетентности  </a:t>
            </a:r>
          </a:p>
        </p:txBody>
      </p:sp>
    </p:spTree>
    <p:extLst>
      <p:ext uri="{BB962C8B-B14F-4D97-AF65-F5344CB8AC3E}">
        <p14:creationId xmlns:p14="http://schemas.microsoft.com/office/powerpoint/2010/main" val="2866535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8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881C94B-23E9-4DBF-9C7D-E4E911346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720" y="903397"/>
            <a:ext cx="3755800" cy="230913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3BA9499-5C48-4D2A-B7B3-858CF8D76C1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482" y="890192"/>
            <a:ext cx="3755800" cy="2205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64D2735-501F-4A40-8F42-AE1FFEB292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720" y="3972073"/>
            <a:ext cx="3755801" cy="19343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23A9B53-702A-49CE-91FF-601E7A5DFC15}"/>
              </a:ext>
            </a:extLst>
          </p:cNvPr>
          <p:cNvSpPr txBox="1"/>
          <p:nvPr/>
        </p:nvSpPr>
        <p:spPr>
          <a:xfrm>
            <a:off x="6788482" y="3147548"/>
            <a:ext cx="4617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МБОУ «Базарно-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Матакская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Файзуллина Г.И.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9ACC8C-6B31-41E7-9703-C4A9E4556AA7}"/>
              </a:ext>
            </a:extLst>
          </p:cNvPr>
          <p:cNvSpPr txBox="1"/>
          <p:nvPr/>
        </p:nvSpPr>
        <p:spPr>
          <a:xfrm rot="10800000" flipV="1">
            <a:off x="1159495" y="3212536"/>
            <a:ext cx="5043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обществознания                    МБОУ «Старо-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Матакская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Тихонов С.Ю.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90C7BA-A435-46F7-931D-A56B33F7CD02}"/>
              </a:ext>
            </a:extLst>
          </p:cNvPr>
          <p:cNvSpPr txBox="1"/>
          <p:nvPr/>
        </p:nvSpPr>
        <p:spPr>
          <a:xfrm>
            <a:off x="1159494" y="6019592"/>
            <a:ext cx="526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татарского языка и литературы                МБОУ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Нижнеалькеевска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Мингалеева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Н.Н.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118E265-D57F-4E48-ADF3-D7EDEB13A305}"/>
              </a:ext>
            </a:extLst>
          </p:cNvPr>
          <p:cNvSpPr/>
          <p:nvPr/>
        </p:nvSpPr>
        <p:spPr>
          <a:xfrm>
            <a:off x="1254760" y="303235"/>
            <a:ext cx="9682480" cy="53517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ru-RU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«Лучшие уроки»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D775978-5CC9-4930-959C-BA0BD697A24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5328" y="3858868"/>
            <a:ext cx="3755801" cy="20081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DE33E24-AFDD-43E2-A1DA-C0E42A1D6B4D}"/>
              </a:ext>
            </a:extLst>
          </p:cNvPr>
          <p:cNvSpPr txBox="1"/>
          <p:nvPr/>
        </p:nvSpPr>
        <p:spPr>
          <a:xfrm>
            <a:off x="6915328" y="5643725"/>
            <a:ext cx="50472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истории и обществознания                                МБОУ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Борискинскаяая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Свежова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С.Н.</a:t>
            </a:r>
          </a:p>
        </p:txBody>
      </p:sp>
    </p:spTree>
    <p:extLst>
      <p:ext uri="{BB962C8B-B14F-4D97-AF65-F5344CB8AC3E}">
        <p14:creationId xmlns:p14="http://schemas.microsoft.com/office/powerpoint/2010/main" val="2352300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000">
              <a:schemeClr val="accent1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257400" y="396360"/>
            <a:ext cx="9143640" cy="4100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80000" lnSpcReduction="20000"/>
          </a:bodyPr>
          <a:lstStyle/>
          <a:p>
            <a:pPr>
              <a:lnSpc>
                <a:spcPct val="90000"/>
              </a:lnSpc>
            </a:pPr>
            <a:endParaRPr lang="ru-RU" sz="3200" b="0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86176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AC0A165F-9786-439C-BD60-3644271F33B8}" type="slidenum">
              <a:rPr lang="ru-RU" sz="2000" b="0" strike="noStrike" spc="-1">
                <a:solidFill>
                  <a:srgbClr val="8B8B8B"/>
                </a:solidFill>
                <a:latin typeface="Calibri Light"/>
              </a:rPr>
              <a:t>9</a:t>
            </a:fld>
            <a:endParaRPr lang="ru-RU" sz="2000" b="0" strike="noStrike" spc="-1">
              <a:latin typeface="Times New Roman"/>
            </a:endParaRPr>
          </a:p>
        </p:txBody>
      </p:sp>
      <p:sp>
        <p:nvSpPr>
          <p:cNvPr id="89" name="CustomShape 3"/>
          <p:cNvSpPr/>
          <p:nvPr/>
        </p:nvSpPr>
        <p:spPr>
          <a:xfrm>
            <a:off x="257400" y="1090800"/>
            <a:ext cx="1050480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C48603A-3391-42BE-B722-01CA5F2F32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946471"/>
              </p:ext>
            </p:extLst>
          </p:nvPr>
        </p:nvGraphicFramePr>
        <p:xfrm>
          <a:off x="1249680" y="396361"/>
          <a:ext cx="9702800" cy="167627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702800">
                  <a:extLst>
                    <a:ext uri="{9D8B030D-6E8A-4147-A177-3AD203B41FA5}">
                      <a16:colId xmlns:a16="http://schemas.microsoft.com/office/drawing/2014/main" val="1662076145"/>
                    </a:ext>
                  </a:extLst>
                </a:gridCol>
              </a:tblGrid>
              <a:tr h="59588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Муниципальный проект 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172695368"/>
                  </a:ext>
                </a:extLst>
              </a:tr>
              <a:tr h="1080395"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ru-RU" sz="1800" b="1" dirty="0"/>
                        <a:t>                 </a:t>
                      </a:r>
                      <a:r>
                        <a:rPr lang="ru-RU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«Современный урок»</a:t>
                      </a:r>
                    </a:p>
                  </a:txBody>
                  <a:tcPr marL="91444" marR="91444" marT="45705" marB="45705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4000">
                          <a:schemeClr val="accent1"/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548482415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AC6EB4-855D-40CC-9FB4-75D29F024C1A}"/>
              </a:ext>
            </a:extLst>
          </p:cNvPr>
          <p:cNvSpPr/>
          <p:nvPr/>
        </p:nvSpPr>
        <p:spPr>
          <a:xfrm>
            <a:off x="1239520" y="1987446"/>
            <a:ext cx="9900292" cy="10058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Победители, призеры и  лауреаты конкурсов методических разработок конспектов уроков и авторских методических идей</a:t>
            </a:r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62F6769B-62C4-4925-B435-B11EB06C5964}"/>
              </a:ext>
            </a:extLst>
          </p:cNvPr>
          <p:cNvSpPr/>
          <p:nvPr/>
        </p:nvSpPr>
        <p:spPr>
          <a:xfrm rot="10800000" flipH="1" flipV="1">
            <a:off x="2300141" y="4459411"/>
            <a:ext cx="4091232" cy="628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900"/>
              </a:lnSpc>
              <a:buNone/>
            </a:pPr>
            <a:r>
              <a:rPr lang="ru-RU" sz="2300" b="1" dirty="0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Межрегиональный  </a:t>
            </a:r>
            <a:r>
              <a:rPr lang="en-US" sz="2300" b="1" dirty="0" err="1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уровень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5">
            <a:extLst>
              <a:ext uri="{FF2B5EF4-FFF2-40B4-BE49-F238E27FC236}">
                <a16:creationId xmlns:a16="http://schemas.microsoft.com/office/drawing/2014/main" id="{1BB6A9FD-308E-4B2B-A347-E20B0ED30B8A}"/>
              </a:ext>
            </a:extLst>
          </p:cNvPr>
          <p:cNvSpPr/>
          <p:nvPr/>
        </p:nvSpPr>
        <p:spPr>
          <a:xfrm>
            <a:off x="4817097" y="3482728"/>
            <a:ext cx="1762045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</a:t>
            </a: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18827BB5-A13A-44F9-94EB-1F905CAA9C37}"/>
              </a:ext>
            </a:extLst>
          </p:cNvPr>
          <p:cNvSpPr/>
          <p:nvPr/>
        </p:nvSpPr>
        <p:spPr>
          <a:xfrm>
            <a:off x="1036948" y="3520234"/>
            <a:ext cx="3228277" cy="737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Всероссийский уровень</a:t>
            </a:r>
            <a:endParaRPr lang="en-US" sz="2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49892F82-B184-4A7C-B20D-D52C38F14E05}"/>
              </a:ext>
            </a:extLst>
          </p:cNvPr>
          <p:cNvSpPr/>
          <p:nvPr/>
        </p:nvSpPr>
        <p:spPr>
          <a:xfrm>
            <a:off x="6579143" y="4446510"/>
            <a:ext cx="1641029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педагогов</a:t>
            </a:r>
          </a:p>
        </p:txBody>
      </p:sp>
      <p:sp>
        <p:nvSpPr>
          <p:cNvPr id="19" name="Shape 5">
            <a:extLst>
              <a:ext uri="{FF2B5EF4-FFF2-40B4-BE49-F238E27FC236}">
                <a16:creationId xmlns:a16="http://schemas.microsoft.com/office/drawing/2014/main" id="{62302579-CFB6-4E43-9283-1FE8CF5229C2}"/>
              </a:ext>
            </a:extLst>
          </p:cNvPr>
          <p:cNvSpPr/>
          <p:nvPr/>
        </p:nvSpPr>
        <p:spPr>
          <a:xfrm>
            <a:off x="8145749" y="5574086"/>
            <a:ext cx="199749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87 педагогов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EC6113-64FE-484A-AB59-987B8CFD604B}"/>
              </a:ext>
            </a:extLst>
          </p:cNvPr>
          <p:cNvSpPr txBox="1"/>
          <p:nvPr/>
        </p:nvSpPr>
        <p:spPr>
          <a:xfrm rot="10800000" flipV="1">
            <a:off x="3026238" y="5574086"/>
            <a:ext cx="4421171" cy="443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ts val="2900"/>
              </a:lnSpc>
              <a:buNone/>
            </a:pPr>
            <a:r>
              <a:rPr lang="ru-RU" sz="2400" b="1" dirty="0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    </a:t>
            </a:r>
            <a:r>
              <a:rPr lang="en-US" sz="2400" b="1" dirty="0" err="1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Республиканский</a:t>
            </a:r>
            <a:r>
              <a:rPr lang="en-US" sz="2400" b="1" dirty="0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2525"/>
                </a:solidFill>
                <a:latin typeface="Times New Roman" panose="02020603050405020304" pitchFamily="18" charset="0"/>
                <a:ea typeface="Petrona Bold" pitchFamily="34" charset="-122"/>
                <a:cs typeface="Times New Roman" panose="02020603050405020304" pitchFamily="18" charset="0"/>
              </a:rPr>
              <a:t>уровень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07455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2247</TotalTime>
  <Words>823</Words>
  <Application>Microsoft Office PowerPoint</Application>
  <PresentationFormat>Широкоэкранный</PresentationFormat>
  <Paragraphs>135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KOMP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Общее сравнение развития представлений о культуре в Западной Европе в античности и средневековье.</dc:title>
  <dc:subject/>
  <dc:creator>MASHEENA</dc:creator>
  <dc:description/>
  <cp:lastModifiedBy>admin</cp:lastModifiedBy>
  <cp:revision>121</cp:revision>
  <cp:lastPrinted>2025-02-02T13:20:24Z</cp:lastPrinted>
  <dcterms:created xsi:type="dcterms:W3CDTF">2017-01-17T17:04:17Z</dcterms:created>
  <dcterms:modified xsi:type="dcterms:W3CDTF">2025-02-03T05:43:27Z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KOMP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Широкоэкранный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10</vt:i4>
  </property>
</Properties>
</file>